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81" r:id="rId2"/>
    <p:sldId id="382" r:id="rId3"/>
    <p:sldId id="391" r:id="rId4"/>
    <p:sldId id="392" r:id="rId5"/>
    <p:sldId id="393" r:id="rId6"/>
    <p:sldId id="401" r:id="rId7"/>
    <p:sldId id="406" r:id="rId8"/>
    <p:sldId id="402" r:id="rId9"/>
    <p:sldId id="403" r:id="rId10"/>
    <p:sldId id="404" r:id="rId11"/>
    <p:sldId id="409" r:id="rId12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2"/>
    <a:srgbClr val="7EC3D8"/>
    <a:srgbClr val="82C836"/>
    <a:srgbClr val="009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ลักษณะชุดรูปแบบ 1 - เน้น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สไตล์ธีม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สไตล์ธีม 1 - เน้น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สไตล์ธีม 2 - เน้น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64" autoAdjust="0"/>
    <p:restoredTop sz="94695" autoAdjust="0"/>
  </p:normalViewPr>
  <p:slideViewPr>
    <p:cSldViewPr showGuides="1">
      <p:cViewPr varScale="1">
        <p:scale>
          <a:sx n="70" d="100"/>
          <a:sy n="70" d="100"/>
        </p:scale>
        <p:origin x="1206" y="72"/>
      </p:cViewPr>
      <p:guideLst>
        <p:guide pos="288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936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5936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r">
              <a:defRPr sz="1200"/>
            </a:lvl1pPr>
          </a:lstStyle>
          <a:p>
            <a:fld id="{56570480-F243-4A2F-A902-7DCE43CEF997}" type="datetimeFigureOut">
              <a:rPr lang="th-TH" smtClean="0"/>
              <a:pPr/>
              <a:t>12/03/61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9119"/>
            <a:ext cx="2945659" cy="495935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4" y="9429119"/>
            <a:ext cx="2945659" cy="495935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r">
              <a:defRPr sz="1200"/>
            </a:lvl1pPr>
          </a:lstStyle>
          <a:p>
            <a:fld id="{CD4504DB-C151-4AC9-B6A8-86A801DB178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03367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/>
          <a:lstStyle>
            <a:lvl1pPr algn="r">
              <a:defRPr sz="1200"/>
            </a:lvl1pPr>
          </a:lstStyle>
          <a:p>
            <a:fld id="{49051328-4691-4B4C-A563-F5F050E0452D}" type="datetimeFigureOut">
              <a:rPr lang="th-TH" smtClean="0"/>
              <a:pPr/>
              <a:t>12/03/61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0" tIns="45496" rIns="90990" bIns="45496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0990" tIns="45496" rIns="90990" bIns="45496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6332"/>
          </a:xfrm>
          <a:prstGeom prst="rect">
            <a:avLst/>
          </a:prstGeom>
        </p:spPr>
        <p:txBody>
          <a:bodyPr vert="horz" lIns="90990" tIns="45496" rIns="90990" bIns="45496" rtlCol="0" anchor="b"/>
          <a:lstStyle>
            <a:lvl1pPr algn="r">
              <a:defRPr sz="1200"/>
            </a:lvl1pPr>
          </a:lstStyle>
          <a:p>
            <a:fld id="{2E2AF349-4BD3-4DCF-897C-84F8882808E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434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3B199DF-4C63-41DA-A50E-12F0A8C946B1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9438696-3332-4F9E-A488-053EE68F91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422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37D38F9-6017-45A4-B168-3004B5DA7550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A4295A5-2EE0-48D9-B14A-137476608A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87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F4F82F4-4C78-47F3-A387-40B245FB682D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7193855-6E51-4209-81ED-998ACD34F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411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0520791-A351-4F3C-9B0E-1FDA23F740DA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70A6162-A68D-4586-8969-4CE394568C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6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575EC74-5937-4549-9B13-263E1627287F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B047D3-23C6-4407-88DD-49F00368B6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692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A55FBB0-397E-4C9E-94AA-8EC476A47BED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4E57453-A8BC-4AC0-8E71-00CED5B49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764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E10BDEC-B330-4AB4-A9E9-B89086D62CBC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8A85363-2783-42A1-94E4-1696B9EAFF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71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B0E51BA-9018-4277-B48F-18DA7AA67753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40AF116-8DD4-4919-8BB3-7DE89DEF98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249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35E4965-C6FD-46E0-8048-787964DAEF7C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4327FF5-0027-4BAB-A8FD-36A83181B9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81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82C9845-4FD9-4A27-BB64-BDF79E02AC59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3A9108E-35E8-43B0-A241-7F75EFB5B6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68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16D1EFD-788B-4414-849B-1A54698F4851}" type="datetime1">
              <a:rPr lang="en-US" smtClean="0"/>
              <a:pPr>
                <a:defRPr/>
              </a:pPr>
              <a:t>3/12/2018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31E77AF-AFF7-45F1-BCDF-923B35EE5F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70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  <a:endParaRPr lang="en-US" altLang="th-TH" smtClean="0"/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  <a:endParaRPr lang="en-US" altLang="th-TH" smtClean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142CF74-8505-4850-862A-2E9DD3123425}" type="datetime1">
              <a:rPr lang="en-US" smtClean="0">
                <a:cs typeface="Arial" panose="020B0604020202020204" pitchFamily="34" charset="0"/>
              </a:rPr>
              <a:pPr>
                <a:defRPr/>
              </a:pPr>
              <a:t>3/12/2018</a:t>
            </a:fld>
            <a:endParaRPr lang="en-US">
              <a:cs typeface="Arial" panose="020B0604020202020204" pitchFamily="34" charset="0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CCDBCCC-0A27-4130-B72D-63CFE53FBE4E}" type="slidenum">
              <a:rPr lang="en-US"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66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3"/>
          <p:cNvSpPr>
            <a:spLocks noChangeArrowheads="1"/>
          </p:cNvSpPr>
          <p:nvPr/>
        </p:nvSpPr>
        <p:spPr bwMode="auto">
          <a:xfrm>
            <a:off x="179388" y="315913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ผบก.ภ.จว.ในสังกัด ภ.๓ ประจำเดือน กุมภาพันธ์ 2561</a:t>
            </a:r>
            <a:endParaRPr lang="en-US" altLang="th-TH" sz="2800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79400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1092"/>
              </p:ext>
            </p:extLst>
          </p:nvPr>
        </p:nvGraphicFramePr>
        <p:xfrm>
          <a:off x="53667" y="1920048"/>
          <a:ext cx="9030171" cy="4174885"/>
        </p:xfrm>
        <a:graphic>
          <a:graphicData uri="http://schemas.openxmlformats.org/drawingml/2006/table">
            <a:tbl>
              <a:tblPr/>
              <a:tblGrid>
                <a:gridCol w="480895"/>
                <a:gridCol w="2237238"/>
                <a:gridCol w="1584176"/>
                <a:gridCol w="576064"/>
                <a:gridCol w="576064"/>
                <a:gridCol w="720080"/>
                <a:gridCol w="576064"/>
                <a:gridCol w="504056"/>
                <a:gridCol w="648072"/>
                <a:gridCol w="648072"/>
                <a:gridCol w="479390"/>
              </a:tblGrid>
              <a:tr h="615037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18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18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470" marR="9470" marT="94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พล.ต.ต.สุรเดช  เด่นธรรม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ผบก.ภ.จว.ศรีสะเกษ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พล.ต.ต.ชัยยุทธ  เจียรศิริกุล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ผบก.ภ.จว.บุรีรัมย์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พล.ต.ต.อนุพันธ์  จันทร์พฤกษ์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ผบก.ภ.จว.ยโสธร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พล.ต.ต.วัชรินทร์  บุญคง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ผบก.ภ.จว.นครราชสีมา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พล.ต.ต.ก่อเกียรติ  วงษ์สุเมธ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ผบก.ภ.จว.สุรินทร์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พล.ต.ต.สมพจน์  ขอมปรางค์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ผบก.ภ.จว.ชัยภูมิ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พล.ต.ต.ถวาย  บูรณรักษ์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ผบก.ภ.จว.อำนาจเจริญ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155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พล.ต.ต.ธนิตศักดิ์ </a:t>
                      </a:r>
                      <a:r>
                        <a:rPr lang="th-TH" sz="19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ศิ</a:t>
                      </a:r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ริพัฒน์ธนภาค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19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ผบก.ภ.จว.อุบลราชธานี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280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3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Oval 2"/>
          <p:cNvSpPr/>
          <p:nvPr/>
        </p:nvSpPr>
        <p:spPr>
          <a:xfrm>
            <a:off x="8673630" y="2808224"/>
            <a:ext cx="335570" cy="2991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8682232" y="3189806"/>
            <a:ext cx="305064" cy="29755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420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5"/>
          <p:cNvSpPr>
            <a:spLocks noChangeArrowheads="1"/>
          </p:cNvSpPr>
          <p:nvPr/>
        </p:nvSpPr>
        <p:spPr bwMode="auto">
          <a:xfrm>
            <a:off x="225425" y="44624"/>
            <a:ext cx="7731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36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รายชื่อ </a:t>
            </a:r>
            <a:r>
              <a:rPr lang="th-TH" altLang="th-TH" sz="36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สภ.</a:t>
            </a:r>
            <a:r>
              <a:rPr lang="th-TH" altLang="th-TH" sz="36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ที่ยังไม่ได้ตรวจ ประจำเดือน มีนาคม 2561</a:t>
            </a:r>
            <a:endParaRPr lang="en-US" altLang="th-TH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8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1" y="-88"/>
            <a:ext cx="768672" cy="680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975498"/>
              </p:ext>
            </p:extLst>
          </p:nvPr>
        </p:nvGraphicFramePr>
        <p:xfrm>
          <a:off x="107503" y="723760"/>
          <a:ext cx="8928547" cy="599663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715940"/>
                <a:gridCol w="1516309"/>
                <a:gridCol w="5616624"/>
                <a:gridCol w="1079674"/>
              </a:tblGrid>
              <a:tr h="443545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ภ.จว.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สภ.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</a:t>
                      </a:r>
                      <a:endParaRPr lang="th-TH" sz="2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5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ชัยภูมิ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หนองบัวแดง, คอนสาร, ภูเขียว, บำเหน็จณรงค์,  เกษตรสมบูรณ์, บ้านแท่น, เทพสถิต, เนินสง่า, ภักดีชุมพล, ซับใหญ่, บ้านเป้า,     ห้วยยาง, บ้านเดื่อ, หนองบัวโคก, วังตะเฆ่, โนนเหม่า, หัวทะเล, บ้านแก้ง  และ หนองสังข์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19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53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นครราชสีมา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ปักธงชัย, คง, พิมาย, โชคชัย, เฉลิมพระเกียรติ, จักราช, ห้วยแถลง, ชุมพวง, โนนสูง,</a:t>
                      </a:r>
                      <a:r>
                        <a:rPr lang="th-TH" sz="24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ประทาย, แก้งสนามนาง, หนองบุญมาก, ครบุรี,   วังน้ำเขียว, เสิงสาง, บัวใหญ่, สีดา, บ้านเหลื่อม, ลำทะเมนชัย,     พระทองคำ, บัวลาย, ขามสะแกแสง, อุดมทรัพย์, เทพารักษ์,       เมืองยาง, มะเริง, บ้านปรางค์, พลกรัง, พลสงคราม, กระชอน,     บ้านหันห้วยทราย, เมืองพลับพลา, สีสุก และ ดอนแสนสุข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34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7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บุรีรัมย์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เมืองบุรีรัมย์,</a:t>
                      </a:r>
                      <a:r>
                        <a:rPr lang="th-TH" sz="24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สตึก, พุทไธสง, กระสัง, ละหานทราย, ลำปลายมาศ, ประโคนชัย, แคนดง, นาโพธิ์, หนองหงส์,ชำนิ,ห้วยราช,พลับพลาชัย, โนนสุวรรณ, ทะเมนชัย, โนนดินแดง, ลำดวน, บ้านบัว, โคกกระชาย, ชุมแสง, หินเหล็กไฟ, หนองไม้งาม และ โนนเจริญ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09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ยโสธร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-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84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5"/>
          <p:cNvSpPr>
            <a:spLocks noChangeArrowheads="1"/>
          </p:cNvSpPr>
          <p:nvPr/>
        </p:nvSpPr>
        <p:spPr bwMode="auto">
          <a:xfrm>
            <a:off x="225425" y="261938"/>
            <a:ext cx="7731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36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รายชื่อ </a:t>
            </a:r>
            <a:r>
              <a:rPr lang="th-TH" altLang="th-TH" sz="3600" b="1" dirty="0" err="1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สภ.</a:t>
            </a:r>
            <a:r>
              <a:rPr lang="th-TH" altLang="th-TH" sz="36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ที่ยังไม่ได้ตรวจ ประจำเดือน มีนาคม 2561</a:t>
            </a:r>
            <a:endParaRPr lang="en-US" altLang="th-TH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8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57150"/>
            <a:ext cx="963613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33747"/>
              </p:ext>
            </p:extLst>
          </p:nvPr>
        </p:nvGraphicFramePr>
        <p:xfrm>
          <a:off x="107503" y="980728"/>
          <a:ext cx="8928547" cy="564753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715940"/>
                <a:gridCol w="1516309"/>
                <a:gridCol w="5616624"/>
                <a:gridCol w="1079674"/>
              </a:tblGrid>
              <a:tr h="443545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ภ.จว.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สภ.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</a:t>
                      </a:r>
                      <a:endParaRPr lang="th-TH" sz="28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683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ศรีสะเกษ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ไพรบึง,</a:t>
                      </a:r>
                      <a:r>
                        <a:rPr lang="th-TH" sz="24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โนนคูณ, เบญจลักษ์, เมืองจันทร์, ยางชุมน้อย, บึงบูรพ์, ปรางค์กู่, โพธิ์ศรีสุวรรณ, บึงมะลู, บ้านโดนเอาว์ และ จะกง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74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สุรินทร์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rgbClr val="0011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เมืองสุรินทร์, สำโรงทาบ,</a:t>
                      </a:r>
                      <a:r>
                        <a:rPr lang="th-TH" sz="2400" b="1" i="0" u="none" strike="noStrike" baseline="0" dirty="0" smtClean="0">
                          <a:solidFill>
                            <a:srgbClr val="00113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รัตนบุรี, กาบเชิง, ศีขรภูมิ, ท่าตูม, สังขะ, จอมพระ, ชุมพลบุรี, ลำดวน, บัวเชด, สนม, พนมดงรัก, ศรีณรงค์, เขวาสินรินทร์, โนนนารายณ์, ดม, เทนมีย์, เมืองที, โชคนาสาม, สวาย, กระโพ, ดอนแรด, สะเดา, ทมอ, เมืองบัว, แนงมุด,          บ้านหนองจอก และ ตากูก</a:t>
                      </a:r>
                      <a:endParaRPr lang="en-US" sz="2400" b="1" i="0" u="none" strike="noStrike" dirty="0">
                        <a:solidFill>
                          <a:srgbClr val="00113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4" marR="16664" marT="1666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29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4" marR="16664" marT="16664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265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อำนาจเจริญ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เมืองอำนาจเจริญ, ปทุมราชวงศา, ชานุมาน, พนา, ปลาค้าว และ โพนทอง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696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อุบลราชธานี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ศรีเมืองใหม่, สว่างวีระวงศ์, ทุ่งศรีอุดม, นาจะหลวย, กุดข้าวปุ้น, ตาลสุม, บุณฑริก, ดอนมดแดง,</a:t>
                      </a:r>
                      <a:r>
                        <a:rPr lang="th-TH" sz="2400" b="1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โพธิ์ไทร, สำโรง, เหล่าเสือโก้ก,     นาตาล, น้ำขุ่น, ช่องเม็ก,นาโพธิ์(พิบูลฯ), ห้วยข่า, นาโพธิ์(บุณฑริก),ม่วงเฒ่า, โนนกุง, เอือดใหญ่, หนามแท่ง, คันไร่ และ โคกจาน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696">
                <a:tc>
                  <a:txBody>
                    <a:bodyPr/>
                    <a:lstStyle/>
                    <a:p>
                      <a:pPr algn="ctr" rtl="0" fontAlgn="ctr"/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endParaRPr lang="th-TH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รวมทั้งสิ้น</a:t>
                      </a:r>
                      <a:endParaRPr lang="en-US" sz="24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4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145</a:t>
                      </a:r>
                      <a:endParaRPr lang="en-US" sz="2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16662" marR="16662" marT="1667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420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901638"/>
              </p:ext>
            </p:extLst>
          </p:nvPr>
        </p:nvGraphicFramePr>
        <p:xfrm>
          <a:off x="53860" y="1916833"/>
          <a:ext cx="8945236" cy="3156595"/>
        </p:xfrm>
        <a:graphic>
          <a:graphicData uri="http://schemas.openxmlformats.org/drawingml/2006/table">
            <a:tbl>
              <a:tblPr/>
              <a:tblGrid>
                <a:gridCol w="560427"/>
                <a:gridCol w="2064631"/>
                <a:gridCol w="1129775"/>
                <a:gridCol w="635498"/>
                <a:gridCol w="564887"/>
                <a:gridCol w="814902"/>
                <a:gridCol w="714610"/>
                <a:gridCol w="643150"/>
                <a:gridCol w="786072"/>
                <a:gridCol w="515642"/>
                <a:gridCol w="515642"/>
              </a:tblGrid>
              <a:tr h="54845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ลำดับ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777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พ.ต.อ.มาโนชย์  พวงชมภู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ผบก.ภ.จว.ชัยภูมิ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77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พ.ต.อ.บรรพต  มุ่งขอบกลาง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ผบก.ภ.จว.ชัยภูมิ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777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พ.ต.อ.วิรัช  เบ้าคำ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ผบก.ภ.จว.ชัยภูมิ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465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315913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</a:t>
            </a: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.ชัยภูมิ</a:t>
            </a:r>
            <a:endParaRPr lang="en-US" altLang="th-TH" sz="2800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79400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Oval 2"/>
          <p:cNvSpPr/>
          <p:nvPr/>
        </p:nvSpPr>
        <p:spPr>
          <a:xfrm>
            <a:off x="8536208" y="3005660"/>
            <a:ext cx="401008" cy="3513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6" name="Oval 5"/>
          <p:cNvSpPr/>
          <p:nvPr/>
        </p:nvSpPr>
        <p:spPr>
          <a:xfrm>
            <a:off x="8543496" y="3631312"/>
            <a:ext cx="401008" cy="329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8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173553"/>
              </p:ext>
            </p:extLst>
          </p:nvPr>
        </p:nvGraphicFramePr>
        <p:xfrm>
          <a:off x="35496" y="1484784"/>
          <a:ext cx="9006175" cy="5082383"/>
        </p:xfrm>
        <a:graphic>
          <a:graphicData uri="http://schemas.openxmlformats.org/drawingml/2006/table">
            <a:tbl>
              <a:tblPr/>
              <a:tblGrid>
                <a:gridCol w="307449"/>
                <a:gridCol w="2068815"/>
                <a:gridCol w="1152128"/>
                <a:gridCol w="864096"/>
                <a:gridCol w="864096"/>
                <a:gridCol w="720080"/>
                <a:gridCol w="648072"/>
                <a:gridCol w="648072"/>
                <a:gridCol w="792088"/>
                <a:gridCol w="489935"/>
                <a:gridCol w="451344"/>
              </a:tblGrid>
              <a:tr h="691960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0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82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พ.ต.อ.สุจินต์  นิจพานิชย์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297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พ.ต.อ.บุญเลิศ  ว่องวัจนะ </a:t>
                      </a:r>
                      <a:endParaRPr lang="th-TH" sz="2000" b="1" i="0" u="none" strike="noStrike" dirty="0" smtClean="0">
                        <a:solidFill>
                          <a:srgbClr val="002060"/>
                        </a:solidFill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l" rtl="0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</a:t>
                      </a:r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ช่วยราชการ)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0973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พ.ต.อ.ปวริศ  บุญสุทธิ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พ.ต.อ.สันติ  เหล่าประทาย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พ.ต.อ.บุญส่ง  ขุนแขวง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40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พ.ต.อ.สมศักดิ์  คงไพบูลย์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ผบก.ภ.จว.นครราชสีมา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369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36489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</a:t>
            </a: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.นครราชสีมา</a:t>
            </a:r>
            <a:endParaRPr lang="en-US" altLang="th-TH" sz="28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-2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2"/>
          <p:cNvSpPr/>
          <p:nvPr/>
        </p:nvSpPr>
        <p:spPr>
          <a:xfrm>
            <a:off x="8649792" y="2547692"/>
            <a:ext cx="356522" cy="37348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8" name="Oval 5"/>
          <p:cNvSpPr/>
          <p:nvPr/>
        </p:nvSpPr>
        <p:spPr>
          <a:xfrm>
            <a:off x="8637919" y="3168264"/>
            <a:ext cx="356522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0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329322"/>
              </p:ext>
            </p:extLst>
          </p:nvPr>
        </p:nvGraphicFramePr>
        <p:xfrm>
          <a:off x="40945" y="1500174"/>
          <a:ext cx="9036494" cy="5105833"/>
        </p:xfrm>
        <a:graphic>
          <a:graphicData uri="http://schemas.openxmlformats.org/drawingml/2006/table">
            <a:tbl>
              <a:tblPr/>
              <a:tblGrid>
                <a:gridCol w="331105"/>
                <a:gridCol w="2387281"/>
                <a:gridCol w="1229668"/>
                <a:gridCol w="619366"/>
                <a:gridCol w="543595"/>
                <a:gridCol w="788192"/>
                <a:gridCol w="648072"/>
                <a:gridCol w="648072"/>
                <a:gridCol w="792088"/>
                <a:gridCol w="576064"/>
                <a:gridCol w="472991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พ.ต.อ.รุทธพล  เนาวรัตน์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พ.ต.อ.ชาญชัย  พงษ์พิชิตกุล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พ.ต.อ.ภูมิพัฒน์  ภัทรศรีวงษ์ชัย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พ.ต.อ.วีรพล  เจริญศิริ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พ.ต.อ.สุรชัย  สังขพัฒน์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พ.ต.อ.ประยุทธ  โพธิ์แก้วกุล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ผบก.ภ.จว.บุรีรัมย์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</a:t>
            </a: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.บุรีรัมย์</a:t>
            </a:r>
            <a:endParaRPr lang="en-US" altLang="th-TH" sz="28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59183" y="2684948"/>
            <a:ext cx="361465" cy="32565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5" name="Oval 5"/>
          <p:cNvSpPr/>
          <p:nvPr/>
        </p:nvSpPr>
        <p:spPr>
          <a:xfrm>
            <a:off x="8677763" y="3303003"/>
            <a:ext cx="342885" cy="32573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8662808" y="3936297"/>
            <a:ext cx="342885" cy="32573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2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70192"/>
              </p:ext>
            </p:extLst>
          </p:nvPr>
        </p:nvGraphicFramePr>
        <p:xfrm>
          <a:off x="54592" y="1539191"/>
          <a:ext cx="9036498" cy="5105410"/>
        </p:xfrm>
        <a:graphic>
          <a:graphicData uri="http://schemas.openxmlformats.org/drawingml/2006/table">
            <a:tbl>
              <a:tblPr/>
              <a:tblGrid>
                <a:gridCol w="340812"/>
                <a:gridCol w="2304107"/>
                <a:gridCol w="1175462"/>
                <a:gridCol w="661198"/>
                <a:gridCol w="514265"/>
                <a:gridCol w="817708"/>
                <a:gridCol w="648072"/>
                <a:gridCol w="720080"/>
                <a:gridCol w="792088"/>
                <a:gridCol w="531353"/>
                <a:gridCol w="531353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พ.ต.อ.สมชาย  จินดาวณิชย์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พ.ต.อ.ชาติชาย  พรหมพันธ์ใจ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พ.ต.อ.สุรพล  มุ่งมา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พ.ต.อ.วิทยา  เย็นจิตต์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พ.ต.อ.มงคล  ฉัตรแก้วบุญเรือง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พ.ต.อ.มงคล  ภูวประภาชาติ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ผบก.ภ.จว.ยโสธร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0370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</a:t>
            </a: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.ยโสธร</a:t>
            </a:r>
            <a:endParaRPr lang="en-US" altLang="th-TH" sz="28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05972" y="2679424"/>
            <a:ext cx="389580" cy="38953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5" name="Oval 5"/>
          <p:cNvSpPr/>
          <p:nvPr/>
        </p:nvSpPr>
        <p:spPr>
          <a:xfrm>
            <a:off x="8615439" y="3305083"/>
            <a:ext cx="401793" cy="41194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4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41555"/>
              </p:ext>
            </p:extLst>
          </p:nvPr>
        </p:nvGraphicFramePr>
        <p:xfrm>
          <a:off x="44110" y="1646985"/>
          <a:ext cx="9044394" cy="4486708"/>
        </p:xfrm>
        <a:graphic>
          <a:graphicData uri="http://schemas.openxmlformats.org/drawingml/2006/table">
            <a:tbl>
              <a:tblPr/>
              <a:tblGrid>
                <a:gridCol w="334046"/>
                <a:gridCol w="2366348"/>
                <a:gridCol w="1152128"/>
                <a:gridCol w="648072"/>
                <a:gridCol w="576064"/>
                <a:gridCol w="819384"/>
                <a:gridCol w="720080"/>
                <a:gridCol w="648072"/>
                <a:gridCol w="864096"/>
                <a:gridCol w="458052"/>
                <a:gridCol w="458052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พ.ต.อ.สมจิตร  เหล่ามงคลนิมิต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ผบก.ภ.จว.ศรีสะเกษ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พ.ต.อ.อัยรัช  ชินประยูร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ผบก.ภ.จว.ศรีสะเกษ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พ.ต.อ.หัสพงศ์  เติมศิริตังคโณบล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ผบก.ภ.จว.ศรีสะเกษ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7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พ.ต.อ.บัณฑิต  อ่อนสาคร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ผบก.ภ.จว.ศรีสะเกษ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7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พ.ต.อ.ชัชวาลย์  แก้วจันดี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ผบก.ภ.จว.ศรีสะเกษ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ผบก.ภ.จว.</a:t>
            </a: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ศรีสะ</a:t>
            </a:r>
            <a:r>
              <a:rPr lang="th-TH" altLang="th-TH" sz="28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เกษ</a:t>
            </a:r>
            <a:endParaRPr lang="en-US" altLang="th-TH" sz="2800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40119" y="2825640"/>
            <a:ext cx="397945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5" name="Oval 5"/>
          <p:cNvSpPr/>
          <p:nvPr/>
        </p:nvSpPr>
        <p:spPr>
          <a:xfrm>
            <a:off x="8639020" y="3418622"/>
            <a:ext cx="378254" cy="3704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7" name="Oval 5"/>
          <p:cNvSpPr/>
          <p:nvPr/>
        </p:nvSpPr>
        <p:spPr>
          <a:xfrm>
            <a:off x="8658242" y="4066694"/>
            <a:ext cx="378254" cy="3704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4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545962"/>
              </p:ext>
            </p:extLst>
          </p:nvPr>
        </p:nvGraphicFramePr>
        <p:xfrm>
          <a:off x="43010" y="1573052"/>
          <a:ext cx="9044394" cy="5096308"/>
        </p:xfrm>
        <a:graphic>
          <a:graphicData uri="http://schemas.openxmlformats.org/drawingml/2006/table">
            <a:tbl>
              <a:tblPr/>
              <a:tblGrid>
                <a:gridCol w="334046"/>
                <a:gridCol w="2250728"/>
                <a:gridCol w="1296144"/>
                <a:gridCol w="648072"/>
                <a:gridCol w="576064"/>
                <a:gridCol w="792088"/>
                <a:gridCol w="720080"/>
                <a:gridCol w="648072"/>
                <a:gridCol w="792088"/>
                <a:gridCol w="565514"/>
                <a:gridCol w="421498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พ.ต.อ.สุจริต  ปาณเล็ก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ผบก.ภ.จว.สุรินทร์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พ.ต.อ.สุวิจักขณ์ </a:t>
                      </a:r>
                      <a:r>
                        <a:rPr lang="th-TH" sz="23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จันทร์</a:t>
                      </a:r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เยี่ยม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ผบก.ภ.จว.สุรินทร์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พ.ต.อ.พรชัย  นลวชัย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ผบก.ภ.จว.สุรินทร์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7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พ.ต.อ.สมเจตน์  กาบคำ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ผบก.ภ.จว.สุรินทร์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78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3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พ.ต.อ.นิธิศ  ปิติธีรโชติ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ผบก.ภ.จว.สุรินทร์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ผบก.ภ.จว. สุรินทร์</a:t>
            </a:r>
            <a:endParaRPr lang="en-US" altLang="th-TH" sz="28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67415" y="2852936"/>
            <a:ext cx="397945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4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718737"/>
              </p:ext>
            </p:extLst>
          </p:nvPr>
        </p:nvGraphicFramePr>
        <p:xfrm>
          <a:off x="88488" y="1844824"/>
          <a:ext cx="8959102" cy="2751253"/>
        </p:xfrm>
        <a:graphic>
          <a:graphicData uri="http://schemas.openxmlformats.org/drawingml/2006/table">
            <a:tbl>
              <a:tblPr/>
              <a:tblGrid>
                <a:gridCol w="342231"/>
                <a:gridCol w="2125057"/>
                <a:gridCol w="1224136"/>
                <a:gridCol w="576064"/>
                <a:gridCol w="576064"/>
                <a:gridCol w="792088"/>
                <a:gridCol w="792088"/>
                <a:gridCol w="648072"/>
                <a:gridCol w="864096"/>
                <a:gridCol w="581611"/>
                <a:gridCol w="437595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2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2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พ.ต.อ.วิชชาธร  วรรณทวี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ผบก.ภ.จว.อำนาจเจริญ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2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2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พ.ต.อ.ธเนศ  เทพสุด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ผบก.ภ.จว.อำนาจเจริญ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2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2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ผบก.ภ.จว.</a:t>
            </a: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อำนาจเจริญ</a:t>
            </a:r>
            <a:endParaRPr lang="en-US" altLang="th-TH" sz="2800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17955" y="2996952"/>
            <a:ext cx="402693" cy="36004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4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684113"/>
              </p:ext>
            </p:extLst>
          </p:nvPr>
        </p:nvGraphicFramePr>
        <p:xfrm>
          <a:off x="100902" y="1772816"/>
          <a:ext cx="8936510" cy="4486708"/>
        </p:xfrm>
        <a:graphic>
          <a:graphicData uri="http://schemas.openxmlformats.org/drawingml/2006/table">
            <a:tbl>
              <a:tblPr/>
              <a:tblGrid>
                <a:gridCol w="334046"/>
                <a:gridCol w="2344640"/>
                <a:gridCol w="1360364"/>
                <a:gridCol w="576064"/>
                <a:gridCol w="504056"/>
                <a:gridCol w="864096"/>
                <a:gridCol w="576064"/>
                <a:gridCol w="648072"/>
                <a:gridCol w="792088"/>
                <a:gridCol w="468510"/>
                <a:gridCol w="468510"/>
              </a:tblGrid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ลำ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ดับ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ยศ  ชื่อ  ชื่อสกุล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ตำแหน่ง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สถานี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ตำรวจ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ตู้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ยาม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ตำบล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หน่วย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บริการ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ประชาชน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มั่นคง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ปัก</a:t>
                      </a:r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กลด</a:t>
                      </a: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จุด</a:t>
                      </a:r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ตรวจ</a:t>
                      </a:r>
                    </a:p>
                    <a:p>
                      <a:pPr algn="ctr" rtl="0" fontAlgn="ctr"/>
                      <a:r>
                        <a:rPr lang="th-TH" sz="2200" b="1" i="0" u="none" strike="noStrike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ยา</a:t>
                      </a:r>
                      <a:r>
                        <a:rPr lang="th-TH" sz="2200" b="1" i="0" u="none" strike="noStrike" dirty="0" err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เสพติด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ไทยนิยมยั่งยืน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 marL="9533" marR="9533" marT="953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พ.ต.อ.ชัยวัฒน์  หัดกล้า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ผบก.ภ.จว.อุบลราชธานี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พ.ต.อ.ศิราเมษฐ์ ธานินพิทักษ์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ผบก.ภ.จว.อุบลราชธานี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พ.ต.อ.สหรัฐ  ประสงค์นิจกิจ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ผบก.ภ.จว.อุบลราชธานี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พ.ต.อ.สามารถ  แก้วเนตร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ผบก.ภ.จว.อุบลราชธานี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000" b="1" i="0" u="none" strike="noStrike">
                          <a:solidFill>
                            <a:srgbClr val="00206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พ.ต.อ.ธรรมจักร  คงมงคล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รอง ผบก.ภ.จว.อุบลราชธานี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5708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effectLst>
                            <a:outerShdw blurRad="50800" dist="38100" algn="t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3" name="สี่เหลี่ยมผืนผ้า 3"/>
          <p:cNvSpPr>
            <a:spLocks noChangeArrowheads="1"/>
          </p:cNvSpPr>
          <p:nvPr/>
        </p:nvSpPr>
        <p:spPr bwMode="auto">
          <a:xfrm>
            <a:off x="179388" y="107927"/>
            <a:ext cx="61928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สถิติการออกตรวจสถานีตำรวจ ตู้ยาม หน่วยบริการประชาชน และจุดตรวจความมั่นคง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 รอง </a:t>
            </a:r>
            <a:r>
              <a:rPr lang="th-TH" altLang="th-TH" sz="2800" b="1" dirty="0" err="1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ผบก.ภ.จว.</a:t>
            </a:r>
            <a:r>
              <a:rPr lang="th-TH" altLang="th-TH" sz="2800" b="1" dirty="0" smtClean="0">
                <a:solidFill>
                  <a:schemeClr val="bg1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อุบลราชธานี</a:t>
            </a:r>
            <a:endParaRPr lang="en-US" altLang="th-TH" sz="2800" b="1" dirty="0" smtClean="0">
              <a:solidFill>
                <a:schemeClr val="bg1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รูปภาพ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71414"/>
            <a:ext cx="1443038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2"/>
          <p:cNvSpPr/>
          <p:nvPr/>
        </p:nvSpPr>
        <p:spPr>
          <a:xfrm>
            <a:off x="8604448" y="2939692"/>
            <a:ext cx="397375" cy="4173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5" name="Oval 5"/>
          <p:cNvSpPr/>
          <p:nvPr/>
        </p:nvSpPr>
        <p:spPr>
          <a:xfrm>
            <a:off x="8604448" y="3602512"/>
            <a:ext cx="395643" cy="40255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36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84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3352</TotalTime>
  <Words>1575</Words>
  <Application>Microsoft Office PowerPoint</Application>
  <PresentationFormat>On-screen Show (4:3)</PresentationFormat>
  <Paragraphs>828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Angsana New</vt:lpstr>
      <vt:lpstr>Arial</vt:lpstr>
      <vt:lpstr>Calibri</vt:lpstr>
      <vt:lpstr>Cordia New</vt:lpstr>
      <vt:lpstr>TH SarabunIT๙</vt:lpstr>
      <vt:lpstr>1_ชุดรูปแบบของ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ipad</dc:creator>
  <cp:lastModifiedBy>chujai.th</cp:lastModifiedBy>
  <cp:revision>221</cp:revision>
  <cp:lastPrinted>2018-03-12T07:41:36Z</cp:lastPrinted>
  <dcterms:created xsi:type="dcterms:W3CDTF">2017-10-05T07:30:21Z</dcterms:created>
  <dcterms:modified xsi:type="dcterms:W3CDTF">2018-03-12T07:53:16Z</dcterms:modified>
</cp:coreProperties>
</file>